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60" r:id="rId3"/>
    <p:sldId id="261" r:id="rId4"/>
    <p:sldId id="263" r:id="rId5"/>
    <p:sldId id="298" r:id="rId6"/>
    <p:sldId id="265" r:id="rId7"/>
    <p:sldId id="296" r:id="rId8"/>
    <p:sldId id="300" r:id="rId9"/>
    <p:sldId id="301" r:id="rId10"/>
    <p:sldId id="267" r:id="rId11"/>
    <p:sldId id="270" r:id="rId12"/>
    <p:sldId id="272" r:id="rId13"/>
    <p:sldId id="302" r:id="rId14"/>
    <p:sldId id="304" r:id="rId15"/>
    <p:sldId id="273" r:id="rId16"/>
    <p:sldId id="274" r:id="rId17"/>
    <p:sldId id="293" r:id="rId18"/>
    <p:sldId id="276" r:id="rId19"/>
    <p:sldId id="288" r:id="rId20"/>
    <p:sldId id="291" r:id="rId21"/>
    <p:sldId id="280" r:id="rId22"/>
    <p:sldId id="277" r:id="rId23"/>
    <p:sldId id="278" r:id="rId24"/>
    <p:sldId id="279" r:id="rId25"/>
    <p:sldId id="285" r:id="rId26"/>
    <p:sldId id="282" r:id="rId27"/>
    <p:sldId id="283" r:id="rId28"/>
    <p:sldId id="284" r:id="rId29"/>
    <p:sldId id="290" r:id="rId30"/>
    <p:sldId id="292" r:id="rId31"/>
    <p:sldId id="29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72A2E-FA10-4E16-BFBD-D139EF988E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7953A-75F3-4D4F-8123-0C95DC999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953A-75F3-4D4F-8123-0C95DC9996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953A-75F3-4D4F-8123-0C95DC9996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8AD6-A1DE-484B-8E89-2DF7E8496D7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0C130-6D99-4D12-B049-F3986EE7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allerix.ru/pic/_RUS/116599241/2136367200.jpe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xperiment-opk.pravolimp.ru/assets/attaches/136/original/_._._XII_..jpg?1267631691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14500" y="1333500"/>
          <a:ext cx="5715000" cy="4191000"/>
        </p:xfrm>
        <a:graphic>
          <a:graphicData uri="http://schemas.openxmlformats.org/presentationml/2006/ole">
            <p:oleObj spid="_x0000_s1026" name="Изображение" r:id="rId3" imgW="5714286" imgH="4191585" progId="StaticMetafile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30/art-diveevo.11/0_12bc2_70fafc11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476250"/>
            <a:ext cx="58102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Куликов Иван Семенович (1875-1941)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Старинный обряд </a:t>
            </a:r>
            <a:r>
              <a:rPr lang="ru-RU" sz="2400" dirty="0" err="1" smtClean="0">
                <a:solidFill>
                  <a:schemeClr val="tx2"/>
                </a:solidFill>
              </a:rPr>
              <a:t>благославления</a:t>
            </a:r>
            <a:r>
              <a:rPr lang="ru-RU" sz="2400" dirty="0" smtClean="0">
                <a:solidFill>
                  <a:schemeClr val="tx2"/>
                </a:solidFill>
              </a:rPr>
              <a:t> в городе Муроме.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Старинный обряд благословения невесты в городе Муроме. 1909. Куликов Иван Семёнович (1875-1941)">
            <a:hlinkClick r:id="rId2" tgtFrame="&quot;_blank&quot;" tooltip="&quot;Старинный обряд благословения невесты в городе Муроме. 1909. Куликов Иван Семёнович (1875-1941)&quot;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3" r="8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 (690x497, 73Kb)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981" r="198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Лебедев  «Боярская свадьба»  (16-17 века)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Церковный брак, церковное бракосочетание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венчание-</a:t>
            </a:r>
            <a:r>
              <a:rPr lang="ru-RU" sz="2000" b="1" dirty="0" smtClean="0"/>
              <a:t> христианское таинство, в котором жених и невеста, соединённые любовью и взаимным согласием, получают благодать Божию для супружеского счастья, а также для </a:t>
            </a:r>
            <a:r>
              <a:rPr lang="ru-RU" sz="2000" b="1" dirty="0" err="1" smtClean="0"/>
              <a:t>благославенного</a:t>
            </a:r>
            <a:r>
              <a:rPr lang="ru-RU" sz="2000" b="1" dirty="0" smtClean="0"/>
              <a:t> рождения и христианского воспитания детей.</a:t>
            </a:r>
            <a:endParaRPr lang="ru-RU" sz="2000" b="1" dirty="0"/>
          </a:p>
        </p:txBody>
      </p:sp>
      <p:pic>
        <p:nvPicPr>
          <p:cNvPr id="32770" name="Picture 2" descr="C:\Users\БСОШ-1\Desktop\для презент\фото\иллюстрации\пр соб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8925" y="1167606"/>
            <a:ext cx="4064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http://im8-tub-ru.yandex.net/i?id=287936905-42-72&amp;n=21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3000" b="30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Венец не имеет конца. Это означает, что вот также до смерти, жених и невеста должны быть верны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д</a:t>
            </a:r>
            <a:r>
              <a:rPr lang="ru-RU" sz="1800" b="1" dirty="0" smtClean="0"/>
              <a:t>руг другу, когда станут мужем и женой. Даже если будут в их жизни болезни и несчастья- всё равно они должны оставаться вместе.</a:t>
            </a:r>
            <a:endParaRPr lang="ru-RU" sz="1800" b="1" dirty="0"/>
          </a:p>
        </p:txBody>
      </p:sp>
      <p:pic>
        <p:nvPicPr>
          <p:cNvPr id="5" name="Рисунок 4" descr="http://im2-tub-ru.yandex.net/i?id=984143299-63-72&amp;n=21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smtClean="0">
                <a:solidFill>
                  <a:schemeClr val="tx2"/>
                </a:solidFill>
              </a:rPr>
              <a:t>мученический венец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Это выражение напоминает о том, что на голову распинаемого Христа был возложен венок, сплетённый из колючего терновника. Мученики, любящие больше жизни Христа, отдавали за  Него свои  жизни. Любящие друг друга жених и невеста, подобно мученикам, готовы всё претерпеть ради супруга.</a:t>
            </a:r>
            <a:endParaRPr lang="ru-RU" sz="2000" b="1" dirty="0"/>
          </a:p>
        </p:txBody>
      </p:sp>
      <p:pic>
        <p:nvPicPr>
          <p:cNvPr id="5" name="Содержимое 4" descr="http://fotobible1.narod.ru/photo10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chemeClr val="accent2"/>
                </a:solidFill>
              </a:rPr>
              <a:t>Венок « или «венец</a:t>
            </a:r>
            <a:r>
              <a:rPr lang="ru-RU" dirty="0" smtClean="0"/>
              <a:t>»- старинное русское слово, означающее «сплетённый обруч.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517232"/>
            <a:ext cx="5486400" cy="80486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3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Венок, сплетённый из полевых цветов,- символ счастья, эмблема молодости и свободного духа. Скромные и незаметные цветки, попадая в венок, наделяют своих хозяев особыми качествами</a:t>
            </a:r>
            <a:r>
              <a:rPr lang="ru-RU" sz="1800" dirty="0" smtClean="0">
                <a:solidFill>
                  <a:schemeClr val="accent3"/>
                </a:solidFill>
              </a:rPr>
              <a:t>.</a:t>
            </a:r>
            <a:endParaRPr lang="ru-RU" sz="1800" dirty="0">
              <a:solidFill>
                <a:schemeClr val="accent3"/>
              </a:solidFill>
            </a:endParaRPr>
          </a:p>
        </p:txBody>
      </p:sp>
      <p:pic>
        <p:nvPicPr>
          <p:cNvPr id="29698" name="Picture 2" descr="C:\Users\БСОШ-1\Pictures\венк полево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429" r="34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Обручальное кольцо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Кольцо из драгоценного металла, которое носят на безымянном пальце левой или правой руки (по-разному в разных странах). Обручальное кольцо символизирует брачные узы: супруги носят его как знак верности друг другу. В </a:t>
            </a:r>
            <a:r>
              <a:rPr lang="ru-RU" dirty="0" smtClean="0"/>
              <a:t>Д</a:t>
            </a:r>
            <a:r>
              <a:rPr lang="ru-RU" dirty="0" smtClean="0"/>
              <a:t>ревней Руси в качестве обручальных колец использовали монеты.</a:t>
            </a:r>
            <a:endParaRPr lang="ru-RU" dirty="0"/>
          </a:p>
        </p:txBody>
      </p:sp>
      <p:pic>
        <p:nvPicPr>
          <p:cNvPr id="10" name="Содержимое 9" descr="http://i.vigoda.ru/img/offer/pictures/005/305/10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340992"/>
            <a:ext cx="5111750" cy="171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6-tub-ru.yandex.net/i?id=745007393-61-72&amp;n=21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140" r="614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24744"/>
            <a:ext cx="5184576" cy="266429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      СЕМЬЯ И СЕМЕЙНЫЕ           ЦЕННОСТИ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Найди смысловые ошибки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         </a:t>
            </a:r>
            <a:r>
              <a:rPr lang="en-US" sz="4000" i="1" dirty="0" smtClean="0"/>
              <a:t> </a:t>
            </a:r>
            <a:r>
              <a:rPr lang="ru-RU" sz="4000" i="1" dirty="0" smtClean="0"/>
              <a:t>Члены семьи каждый день ссорятся, обижают друг друга. Для каждого члена семьи – своя отдельная квартира. У каждого свой кошелек. Каждый член семьи отдыхает отдельно. У каждого члена семьи своё хозяйство.</a:t>
            </a:r>
            <a:endParaRPr lang="en-US" sz="4000" i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2-tub-ru.yandex.net/i?id=374796146-00-72&amp;n=21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Семейные традиции и обычаи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являются неотъемлемым атрибутом семейного счастья и благополучия. Некогда традиции были обязательной составляющей сплоченной семьи, отражая нравственную позицию всех ее членов. Многие традиции переходят из поколения в поколение, полностью воспринимаясь молодой семьей современного общества. Приобщение детей с самого раннего детства к семейным традициям прививает им важность семьи и семейных взаимоотношений.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258" y="2104368"/>
            <a:ext cx="3333334" cy="21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im2-tub-ru.yandex.net/i?id=437325375-34-72&amp;n=21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140" r="614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Дружная и счастливая семья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301208"/>
            <a:ext cx="5486400" cy="804862"/>
          </a:xfrm>
        </p:spPr>
        <p:txBody>
          <a:bodyPr>
            <a:normAutofit fontScale="62500" lnSpcReduction="20000"/>
          </a:bodyPr>
          <a:lstStyle/>
          <a:p>
            <a:r>
              <a:rPr lang="ru-RU" sz="3100" dirty="0" smtClean="0"/>
              <a:t>Кухня таит в себе огромный простор для фантазии относительно создания </a:t>
            </a:r>
            <a:r>
              <a:rPr lang="ru-RU" sz="3100" dirty="0" smtClean="0"/>
              <a:t>семейной </a:t>
            </a:r>
            <a:r>
              <a:rPr lang="ru-RU" sz="3100" dirty="0" smtClean="0"/>
              <a:t>традиции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http://im5-tub-ru.yandex.net/i?id=276338516-63-72&amp;n=21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47" r="594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Изготовление  </a:t>
            </a:r>
            <a:r>
              <a:rPr lang="ru-RU" sz="1800" b="1" dirty="0" smtClean="0"/>
              <a:t>подарков собственными руками - </a:t>
            </a:r>
            <a:r>
              <a:rPr lang="ru-RU" sz="1800" b="1" dirty="0" smtClean="0"/>
              <a:t>является </a:t>
            </a:r>
            <a:r>
              <a:rPr lang="ru-RU" sz="1800" b="1" dirty="0" smtClean="0"/>
              <a:t>обязательной составляющей семьи, залогом прекрасного душевного самочувствия, сохранения благоприятной обстановки в семье.</a:t>
            </a:r>
            <a:endParaRPr lang="ru-RU" sz="1800" b="1" dirty="0"/>
          </a:p>
        </p:txBody>
      </p:sp>
      <p:pic>
        <p:nvPicPr>
          <p:cNvPr id="6" name="Рисунок 5" descr="Cемейные традиции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520" r="352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 качестве семейной традиции может выступать и ежегодный выезд на природу в первые выходные лета.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" name="Рисунок 4" descr="http://im8-tub-ru.yandex.net/i?id=10030214-06-16f-05102&amp;n=21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9750" b="97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5486400" cy="566738"/>
          </a:xfrm>
        </p:spPr>
        <p:txBody>
          <a:bodyPr>
            <a:noAutofit/>
          </a:bodyPr>
          <a:lstStyle/>
          <a:p>
            <a:r>
              <a:rPr lang="ru-RU" dirty="0" smtClean="0"/>
              <a:t>Самой </a:t>
            </a:r>
            <a:r>
              <a:rPr lang="ru-RU" dirty="0" smtClean="0"/>
              <a:t>лучшей семейной традицией считается </a:t>
            </a:r>
            <a:r>
              <a:rPr lang="ru-RU" dirty="0" smtClean="0"/>
              <a:t>праздник дня рождения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0-tub-ru.yandex.net/i?id=208601266-47-72&amp;n=21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Составлению </a:t>
            </a:r>
            <a:r>
              <a:rPr lang="ru-RU" sz="2400" b="1" dirty="0" smtClean="0"/>
              <a:t>семейного генеалогического древа или коллекционированию чего-либо.</a:t>
            </a:r>
            <a:endParaRPr lang="ru-RU" sz="2400" b="1" dirty="0"/>
          </a:p>
        </p:txBody>
      </p:sp>
      <p:pic>
        <p:nvPicPr>
          <p:cNvPr id="5" name="Рисунок 4" descr="http://im7-tub-ru.yandex.net/i?id=413344458-15-72&amp;n=21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3370" r="1337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Семья</a:t>
            </a:r>
            <a:r>
              <a:rPr lang="ru-RU" dirty="0" smtClean="0"/>
              <a:t>-это:</a:t>
            </a:r>
            <a:endParaRPr lang="ru-RU" dirty="0"/>
          </a:p>
        </p:txBody>
      </p:sp>
      <p:sp>
        <p:nvSpPr>
          <p:cNvPr id="24" name="Содержимое 2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                                                 </a:t>
            </a:r>
            <a:endParaRPr lang="ru-RU" b="1" i="1" dirty="0" smtClean="0"/>
          </a:p>
          <a:p>
            <a:r>
              <a:rPr lang="ru-RU" b="1" i="1" dirty="0" smtClean="0"/>
              <a:t> </a:t>
            </a:r>
          </a:p>
          <a:p>
            <a:r>
              <a:rPr lang="ru-RU" b="1" i="1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Всю жизнь другого человека                                                 мужа и жены    </a:t>
            </a:r>
          </a:p>
          <a:p>
            <a:r>
              <a:rPr lang="ru-RU" b="1" i="1" dirty="0" smtClean="0"/>
              <a:t>сделать своей                                     </a:t>
            </a:r>
          </a:p>
          <a:p>
            <a:r>
              <a:rPr lang="ru-RU" b="1" i="1" dirty="0" smtClean="0"/>
              <a:t>                                            </a:t>
            </a:r>
          </a:p>
          <a:p>
            <a:r>
              <a:rPr lang="ru-RU" b="1" i="1" dirty="0" smtClean="0"/>
              <a:t>                           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ЛЮБОВЬ </a:t>
            </a:r>
          </a:p>
          <a:p>
            <a:r>
              <a:rPr lang="ru-RU" b="1" i="1" dirty="0" smtClean="0"/>
              <a:t>                                                                </a:t>
            </a:r>
          </a:p>
          <a:p>
            <a:r>
              <a:rPr lang="ru-RU" b="1" i="1" dirty="0" smtClean="0"/>
              <a:t>Всю свою жизнь</a:t>
            </a:r>
          </a:p>
          <a:p>
            <a:r>
              <a:rPr lang="ru-RU" b="1" i="1" dirty="0" smtClean="0"/>
              <a:t>отдать другому                                                             родителей и детей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756576" y="11967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915816" y="3068960"/>
            <a:ext cx="115212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148064" y="2996952"/>
            <a:ext cx="165618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915816" y="3933056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932040" y="3933056"/>
            <a:ext cx="115212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4716016" y="1916832"/>
            <a:ext cx="14401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148064" y="2996952"/>
            <a:ext cx="165618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987824" y="3068960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843808" y="3933056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004048" y="393305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</a:t>
            </a:r>
            <a:r>
              <a:rPr lang="ru-RU" sz="3200" dirty="0" smtClean="0">
                <a:solidFill>
                  <a:srgbClr val="00B050"/>
                </a:solidFill>
              </a:rPr>
              <a:t>СЕМЬЯ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Основанная на браке или кровном родстве малая группа, члены которой связаны общностью быта, взаимной помощью моральной и правовой ответственностью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БСОШ-1\Desktop\для презент\фото\иллюстрации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590484"/>
            <a:ext cx="5111750" cy="52182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Найдите пословицы о семье, которая подходит к вашей семье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i="1" dirty="0" smtClean="0"/>
          </a:p>
          <a:p>
            <a:r>
              <a:rPr lang="ru-RU" dirty="0" smtClean="0"/>
              <a:t>В семье любовь да совет, так и нужды нет.</a:t>
            </a:r>
          </a:p>
          <a:p>
            <a:r>
              <a:rPr lang="ru-RU" dirty="0" smtClean="0"/>
              <a:t>Из одного кола изгороди не сделаешь.</a:t>
            </a:r>
          </a:p>
          <a:p>
            <a:r>
              <a:rPr lang="ru-RU" dirty="0" smtClean="0"/>
              <a:t>Где любовь, там горя нет.</a:t>
            </a:r>
          </a:p>
          <a:p>
            <a:r>
              <a:rPr lang="ru-RU" dirty="0" smtClean="0"/>
              <a:t>Лягушка – и та хочет, чтобы ее болото было лучше всех.</a:t>
            </a:r>
          </a:p>
          <a:p>
            <a:r>
              <a:rPr lang="ru-RU" dirty="0" smtClean="0"/>
              <a:t>Вся семья вместе, так и душа на месте.</a:t>
            </a:r>
          </a:p>
          <a:p>
            <a:r>
              <a:rPr lang="ru-RU" dirty="0" smtClean="0"/>
              <a:t>От шашки рана заживает, и от пули рана заживает, а языком нанесенная рана не заживает.</a:t>
            </a:r>
          </a:p>
          <a:p>
            <a:r>
              <a:rPr lang="ru-RU" dirty="0" smtClean="0"/>
              <a:t>Добрая семья прибавит разума-ума.</a:t>
            </a:r>
          </a:p>
          <a:p>
            <a:r>
              <a:rPr lang="ru-RU" dirty="0" smtClean="0"/>
              <a:t>Кто вчера солгал, тому и завтра не поверят.</a:t>
            </a:r>
          </a:p>
          <a:p>
            <a:r>
              <a:rPr lang="ru-RU" dirty="0" smtClean="0"/>
              <a:t>С милым мужем и зима не стужа.</a:t>
            </a:r>
          </a:p>
          <a:p>
            <a:r>
              <a:rPr lang="ru-RU" dirty="0" smtClean="0"/>
              <a:t>Шутка – половина правды.</a:t>
            </a:r>
          </a:p>
          <a:p>
            <a:r>
              <a:rPr lang="ru-RU" dirty="0" smtClean="0"/>
              <a:t>В родной семье и каша гуще.</a:t>
            </a:r>
          </a:p>
          <a:p>
            <a:r>
              <a:rPr lang="ru-RU" dirty="0" smtClean="0"/>
              <a:t>В своей норке и мышь храбра.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i="1" dirty="0" smtClean="0"/>
          </a:p>
          <a:p>
            <a:r>
              <a:rPr lang="en-US" i="1" dirty="0" smtClean="0"/>
              <a:t>1.</a:t>
            </a:r>
            <a:r>
              <a:rPr lang="ru-RU" i="1" dirty="0" smtClean="0"/>
              <a:t>Сегодня я </a:t>
            </a:r>
            <a:r>
              <a:rPr lang="ru-RU" i="1" dirty="0" smtClean="0"/>
              <a:t>узнал (а)_________</a:t>
            </a:r>
            <a:endParaRPr lang="ru-RU" i="1" dirty="0" smtClean="0"/>
          </a:p>
          <a:p>
            <a:endParaRPr lang="en-US" i="1" dirty="0" smtClean="0"/>
          </a:p>
          <a:p>
            <a:r>
              <a:rPr lang="en-US" i="1" dirty="0" smtClean="0"/>
              <a:t>2.</a:t>
            </a:r>
            <a:r>
              <a:rPr lang="ru-RU" i="1" dirty="0" smtClean="0"/>
              <a:t>Было </a:t>
            </a:r>
            <a:r>
              <a:rPr lang="ru-RU" i="1" dirty="0" err="1" smtClean="0"/>
              <a:t>интересно____________</a:t>
            </a:r>
            <a:endParaRPr lang="ru-RU" i="1" dirty="0" smtClean="0"/>
          </a:p>
          <a:p>
            <a:endParaRPr lang="en-US" i="1" dirty="0" smtClean="0"/>
          </a:p>
          <a:p>
            <a:r>
              <a:rPr lang="en-US" i="1" dirty="0" smtClean="0"/>
              <a:t>3.</a:t>
            </a:r>
            <a:r>
              <a:rPr lang="ru-RU" i="1" dirty="0" err="1" smtClean="0"/>
              <a:t>Японял</a:t>
            </a:r>
            <a:r>
              <a:rPr lang="ru-RU" i="1" dirty="0" smtClean="0"/>
              <a:t> (а),</a:t>
            </a:r>
            <a:r>
              <a:rPr lang="ru-RU" i="1" dirty="0" err="1" smtClean="0"/>
              <a:t>что</a:t>
            </a:r>
            <a:r>
              <a:rPr lang="ru-RU" i="1" dirty="0" err="1" smtClean="0"/>
              <a:t>__________________</a:t>
            </a:r>
            <a:endParaRPr lang="ru-RU" i="1" dirty="0" smtClean="0"/>
          </a:p>
          <a:p>
            <a:endParaRPr lang="en-US" i="1" dirty="0" smtClean="0"/>
          </a:p>
          <a:p>
            <a:r>
              <a:rPr lang="en-US" i="1" dirty="0" smtClean="0"/>
              <a:t>4.</a:t>
            </a:r>
            <a:r>
              <a:rPr lang="ru-RU" i="1" dirty="0" smtClean="0"/>
              <a:t>Я </a:t>
            </a:r>
            <a:r>
              <a:rPr lang="ru-RU" i="1" dirty="0" smtClean="0"/>
              <a:t>почувствовал (а) </a:t>
            </a:r>
            <a:r>
              <a:rPr lang="ru-RU" i="1" dirty="0" smtClean="0"/>
              <a:t>_________</a:t>
            </a:r>
          </a:p>
          <a:p>
            <a:endParaRPr lang="en-US" i="1" dirty="0" smtClean="0"/>
          </a:p>
          <a:p>
            <a:r>
              <a:rPr lang="en-US" i="1" dirty="0" smtClean="0"/>
              <a:t>5.</a:t>
            </a:r>
            <a:r>
              <a:rPr lang="ru-RU" i="1" dirty="0" smtClean="0"/>
              <a:t>Я </a:t>
            </a:r>
            <a:r>
              <a:rPr lang="ru-RU" i="1" dirty="0" err="1" smtClean="0"/>
              <a:t>попробую___________</a:t>
            </a:r>
            <a:endParaRPr lang="ru-RU" i="1" dirty="0" smtClean="0"/>
          </a:p>
          <a:p>
            <a:endParaRPr lang="en-US" i="1" dirty="0" smtClean="0"/>
          </a:p>
          <a:p>
            <a:r>
              <a:rPr lang="en-US" i="1" dirty="0" smtClean="0"/>
              <a:t>6.</a:t>
            </a:r>
            <a:r>
              <a:rPr lang="ru-RU" i="1" dirty="0" smtClean="0"/>
              <a:t>Меня </a:t>
            </a:r>
            <a:r>
              <a:rPr lang="ru-RU" i="1" dirty="0" err="1" smtClean="0"/>
              <a:t>удивило____________</a:t>
            </a:r>
            <a:endParaRPr lang="ru-RU" i="1" dirty="0" smtClean="0"/>
          </a:p>
          <a:p>
            <a:endParaRPr lang="en-US" dirty="0" smtClean="0"/>
          </a:p>
          <a:p>
            <a:r>
              <a:rPr lang="en-US" i="1" dirty="0" smtClean="0"/>
              <a:t>7.</a:t>
            </a:r>
            <a:r>
              <a:rPr lang="ru-RU" i="1" dirty="0" smtClean="0"/>
              <a:t>Мне </a:t>
            </a:r>
            <a:r>
              <a:rPr lang="ru-RU" i="1" dirty="0" err="1" smtClean="0"/>
              <a:t>захотелось________</a:t>
            </a:r>
            <a:endParaRPr lang="ru-RU" i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Если понравился урок, нарисуйте на солнышке улыбку, если не понравился, то наоборот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Адам впервые видит Еву.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Мозаики собора в Монреале. Х</a:t>
            </a:r>
            <a:r>
              <a:rPr lang="en-US" sz="2000" dirty="0" smtClean="0"/>
              <a:t>II</a:t>
            </a:r>
            <a:r>
              <a:rPr lang="ru-RU" sz="2000" dirty="0" smtClean="0"/>
              <a:t> в.</a:t>
            </a:r>
            <a:endParaRPr lang="ru-RU" sz="2000" dirty="0"/>
          </a:p>
        </p:txBody>
      </p:sp>
      <p:pic>
        <p:nvPicPr>
          <p:cNvPr id="5" name="Рисунок 4" descr="_">
            <a:hlinkClick r:id="rId2" tgtFrame="&quot;_blank&quot;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667" r="6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СОШ-1\Desktop\для презент\фото\иллюстраци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966788"/>
            <a:ext cx="4457700" cy="49244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9872" y="4797152"/>
            <a:ext cx="5486400" cy="566738"/>
          </a:xfrm>
        </p:spPr>
        <p:txBody>
          <a:bodyPr/>
          <a:lstStyle/>
          <a:p>
            <a:r>
              <a:rPr lang="ru-RU" dirty="0" smtClean="0"/>
              <a:t>Счастливая семейка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Икона князя Петра и княгини </a:t>
            </a:r>
            <a:r>
              <a:rPr lang="ru-RU" sz="2400" dirty="0" err="1" smtClean="0">
                <a:solidFill>
                  <a:schemeClr val="accent2"/>
                </a:solidFill>
              </a:rPr>
              <a:t>Февронии</a:t>
            </a:r>
            <a:r>
              <a:rPr lang="ru-RU" sz="2400" dirty="0" smtClean="0">
                <a:solidFill>
                  <a:schemeClr val="accent2"/>
                </a:solidFill>
              </a:rPr>
              <a:t> Муромских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800" dirty="0" smtClean="0"/>
              <a:t>День памяти Петра и </a:t>
            </a:r>
            <a:r>
              <a:rPr lang="ru-RU" sz="2800" dirty="0" err="1" smtClean="0"/>
              <a:t>Февронии</a:t>
            </a:r>
            <a:r>
              <a:rPr lang="ru-RU" sz="2800" dirty="0" smtClean="0"/>
              <a:t> отмечается церковью с 1547года.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«Верные друг другу сердца беседуют молча.»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www.sofia-icon.ru/upload/tcms_iblocks/1/projects/2/petr%20i%20fevronia-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446802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 2008 года в России стали отмечать всероссийский День семьи, любви и верности.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/>
              <a:t>Символом этого праздника стали цветы-ромашки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http://im5-tub-ru.yandex.net/i?id=425772756-34-72&amp;n=21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Выберите слова, которые «живут» в такой семье: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/>
              <a:t>Уют, спокойствие, вражда, здоровье, болезнь, любовь, ненависть, чистота, добро, счастье, ссора.</a:t>
            </a:r>
            <a:endParaRPr lang="ru-RU" sz="2000" b="1" i="1" dirty="0"/>
          </a:p>
        </p:txBody>
      </p:sp>
      <p:pic>
        <p:nvPicPr>
          <p:cNvPr id="5" name="Рисунок 4" descr="http://familybest.ru/images/072_20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33" r="5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          </a:t>
            </a:r>
            <a:r>
              <a:rPr lang="ru-RU" sz="4000" i="1" dirty="0" err="1" smtClean="0">
                <a:solidFill>
                  <a:schemeClr val="accent6"/>
                </a:solidFill>
              </a:rPr>
              <a:t>Физминутка</a:t>
            </a:r>
            <a:endParaRPr lang="ru-RU" sz="4000" i="1" dirty="0">
              <a:solidFill>
                <a:schemeClr val="accent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Наша дружная </a:t>
            </a:r>
            <a:r>
              <a:rPr lang="ru-RU" dirty="0" err="1" smtClean="0"/>
              <a:t>семья:мама</a:t>
            </a:r>
            <a:r>
              <a:rPr lang="ru-RU" dirty="0" smtClean="0"/>
              <a:t>, папа, брат и я. </a:t>
            </a:r>
          </a:p>
          <a:p>
            <a:r>
              <a:rPr lang="ru-RU" dirty="0" smtClean="0"/>
              <a:t>Спортом любим заниматься,</a:t>
            </a:r>
          </a:p>
          <a:p>
            <a:r>
              <a:rPr lang="ru-RU" dirty="0" smtClean="0"/>
              <a:t>И, конечно, закаляться.</a:t>
            </a:r>
          </a:p>
          <a:p>
            <a:r>
              <a:rPr lang="ru-RU" dirty="0" err="1" smtClean="0"/>
              <a:t>Мы-счастливая</a:t>
            </a:r>
            <a:r>
              <a:rPr lang="ru-RU" dirty="0" smtClean="0"/>
              <a:t> семья,</a:t>
            </a:r>
          </a:p>
          <a:p>
            <a:r>
              <a:rPr lang="ru-RU" dirty="0" err="1" smtClean="0"/>
              <a:t>Мама,папа,брат</a:t>
            </a:r>
            <a:r>
              <a:rPr lang="ru-RU" dirty="0" smtClean="0"/>
              <a:t> и я.</a:t>
            </a:r>
            <a:endParaRPr lang="ru-RU" dirty="0"/>
          </a:p>
        </p:txBody>
      </p:sp>
      <p:pic>
        <p:nvPicPr>
          <p:cNvPr id="5" name="Рисунок 4" descr="фотки семьи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500" r="45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529</TotalTime>
  <Words>715</Words>
  <Application>Microsoft Office PowerPoint</Application>
  <PresentationFormat>Экран (4:3)</PresentationFormat>
  <Paragraphs>91</Paragraphs>
  <Slides>31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Изображение</vt:lpstr>
      <vt:lpstr>Слайд 1</vt:lpstr>
      <vt:lpstr>       СЕМЬЯ И СЕМЕЙНЫЕ           ЦЕННОСТИ</vt:lpstr>
      <vt:lpstr>      СЕМЬЯ</vt:lpstr>
      <vt:lpstr>Адам впервые видит Еву.</vt:lpstr>
      <vt:lpstr>Счастливая семейка</vt:lpstr>
      <vt:lpstr>Икона князя Петра и княгини Февронии Муромских</vt:lpstr>
      <vt:lpstr>С 2008 года в России стали отмечать всероссийский День семьи, любви и верности.</vt:lpstr>
      <vt:lpstr>Выберите слова, которые «живут» в такой семье:</vt:lpstr>
      <vt:lpstr>          Физминутка</vt:lpstr>
      <vt:lpstr>Слайд 10</vt:lpstr>
      <vt:lpstr>Куликов Иван Семенович (1875-1941)</vt:lpstr>
      <vt:lpstr>Лебедев  «Боярская свадьба»  (16-17 века)</vt:lpstr>
      <vt:lpstr>Церковный брак, церковное бракосочетание,</vt:lpstr>
      <vt:lpstr>Слайд 14</vt:lpstr>
      <vt:lpstr>Венец не имеет конца. Это означает, что вот также до смерти, жених и невеста должны быть верны</vt:lpstr>
      <vt:lpstr>«мученический венец»</vt:lpstr>
      <vt:lpstr>«Венок « или «венец»- старинное русское слово, означающее «сплетённый обруч.</vt:lpstr>
      <vt:lpstr>Обручальное кольцо</vt:lpstr>
      <vt:lpstr>Слайд 19</vt:lpstr>
      <vt:lpstr>Найди смысловые ошибки</vt:lpstr>
      <vt:lpstr>Слайд 21</vt:lpstr>
      <vt:lpstr>Семейные традиции и обычаи</vt:lpstr>
      <vt:lpstr>Слайд 23</vt:lpstr>
      <vt:lpstr>Дружная и счастливая семья</vt:lpstr>
      <vt:lpstr>Слайд 25</vt:lpstr>
      <vt:lpstr>Слайд 26</vt:lpstr>
      <vt:lpstr>Самой лучшей семейной традицией считается праздник дня рождения</vt:lpstr>
      <vt:lpstr>Слайд 28</vt:lpstr>
      <vt:lpstr>Семья-это:</vt:lpstr>
      <vt:lpstr>Найдите пословицы о семье, которая подходит к вашей семье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БСОШ-1</cp:lastModifiedBy>
  <cp:revision>76</cp:revision>
  <dcterms:created xsi:type="dcterms:W3CDTF">2012-01-13T13:52:12Z</dcterms:created>
  <dcterms:modified xsi:type="dcterms:W3CDTF">2013-01-28T14:13:49Z</dcterms:modified>
</cp:coreProperties>
</file>